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1" r:id="rId3"/>
    <p:sldId id="296" r:id="rId4"/>
    <p:sldId id="307" r:id="rId5"/>
    <p:sldId id="297" r:id="rId6"/>
    <p:sldId id="295" r:id="rId7"/>
    <p:sldId id="298" r:id="rId8"/>
    <p:sldId id="282" r:id="rId9"/>
    <p:sldId id="308" r:id="rId10"/>
    <p:sldId id="284" r:id="rId11"/>
    <p:sldId id="294" r:id="rId12"/>
    <p:sldId id="301" r:id="rId13"/>
    <p:sldId id="347" r:id="rId14"/>
    <p:sldId id="351" r:id="rId15"/>
    <p:sldId id="352" r:id="rId16"/>
    <p:sldId id="353" r:id="rId17"/>
    <p:sldId id="348" r:id="rId18"/>
    <p:sldId id="354" r:id="rId19"/>
    <p:sldId id="349" r:id="rId20"/>
    <p:sldId id="359" r:id="rId21"/>
    <p:sldId id="350" r:id="rId22"/>
    <p:sldId id="355" r:id="rId23"/>
    <p:sldId id="358" r:id="rId24"/>
    <p:sldId id="356" r:id="rId25"/>
    <p:sldId id="357" r:id="rId26"/>
    <p:sldId id="346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7" d="100"/>
          <a:sy n="67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22-12-2016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2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Europa en de wereld</a:t>
            </a:r>
            <a:endParaRPr lang="nl-NL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5229200"/>
            <a:ext cx="6400800" cy="12961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Regenten en Vorsten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1600 – 1700 </a:t>
            </a:r>
          </a:p>
          <a:p>
            <a:endParaRPr lang="nl-NL" dirty="0"/>
          </a:p>
        </p:txBody>
      </p:sp>
      <p:pic>
        <p:nvPicPr>
          <p:cNvPr id="4" name="Afbeelding 3" descr="Pictogram Tijdvak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5373216"/>
            <a:ext cx="1078992" cy="1078992"/>
          </a:xfrm>
          <a:prstGeom prst="rect">
            <a:avLst/>
          </a:prstGeom>
        </p:spPr>
      </p:pic>
      <p:pic>
        <p:nvPicPr>
          <p:cNvPr id="5" name="Afbeelding 4" descr="Pictogram Tijdvak 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953" y="1844824"/>
            <a:ext cx="3152313" cy="3215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van de VOC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59165"/>
            <a:ext cx="7776863" cy="522927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V.O.C.-schip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984776" cy="52385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5867400" cy="947192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96944" cy="52558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nl-NL" sz="2400" b="1" dirty="0" smtClean="0"/>
              <a:t>De VOC kreeg een opdracht van de Staten-Generaal: </a:t>
            </a:r>
          </a:p>
          <a:p>
            <a:pPr>
              <a:lnSpc>
                <a:spcPct val="150000"/>
              </a:lnSpc>
              <a:buNone/>
            </a:pPr>
            <a:r>
              <a:rPr lang="nl-NL" sz="2400" b="1" i="1" dirty="0" smtClean="0">
                <a:solidFill>
                  <a:srgbClr val="FFFF00"/>
                </a:solidFill>
              </a:rPr>
              <a:t>“Zorg dat je de handel in specerijen stevig in handen hebt”</a:t>
            </a:r>
            <a:endParaRPr lang="nl-NL" sz="2400" b="1" dirty="0" smtClean="0"/>
          </a:p>
          <a:p>
            <a:pPr>
              <a:lnSpc>
                <a:spcPct val="150000"/>
              </a:lnSpc>
              <a:buNone/>
            </a:pPr>
            <a:r>
              <a:rPr lang="nl-NL" sz="2400" b="1" dirty="0" smtClean="0"/>
              <a:t>Oost-Indië mocht alleen met de Republiek handelen</a:t>
            </a:r>
          </a:p>
          <a:p>
            <a:pPr>
              <a:lnSpc>
                <a:spcPct val="150000"/>
              </a:lnSpc>
              <a:buNone/>
            </a:pPr>
            <a:r>
              <a:rPr lang="nl-NL" sz="2400" b="1" dirty="0" smtClean="0"/>
              <a:t>De Republiek had er het </a:t>
            </a:r>
            <a:r>
              <a:rPr lang="nl-NL" sz="2400" b="1" i="1" u="sng" dirty="0" smtClean="0"/>
              <a:t>alleenrecht</a:t>
            </a:r>
            <a:r>
              <a:rPr lang="nl-NL" sz="2400" b="1" dirty="0" smtClean="0"/>
              <a:t> op de </a:t>
            </a:r>
            <a:r>
              <a:rPr lang="nl-NL" sz="2400" b="1" i="1" u="sng" dirty="0" smtClean="0"/>
              <a:t>handel in specerijen</a:t>
            </a:r>
            <a:endParaRPr lang="nl-NL" sz="2400" b="1" dirty="0" smtClean="0"/>
          </a:p>
          <a:p>
            <a:pPr>
              <a:lnSpc>
                <a:spcPct val="150000"/>
              </a:lnSpc>
              <a:buNone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monopolie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Alleenrecht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Op handel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In een product</a:t>
            </a:r>
            <a:r>
              <a:rPr lang="nl-NL" sz="24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5867400" cy="947192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1197471"/>
            <a:ext cx="8820472" cy="52558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nl-NL" sz="2400" b="1" dirty="0" smtClean="0"/>
              <a:t>Om het </a:t>
            </a:r>
            <a:r>
              <a:rPr lang="nl-N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monopolie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smtClean="0"/>
              <a:t>te handhaven kreeg de VOC </a:t>
            </a:r>
            <a:r>
              <a:rPr lang="nl-NL" sz="2400" b="1" u="sng" dirty="0" smtClean="0"/>
              <a:t>2 speciale rechten</a:t>
            </a:r>
            <a:r>
              <a:rPr lang="nl-NL" sz="2400" b="1" dirty="0" smtClean="0"/>
              <a:t>:</a:t>
            </a:r>
          </a:p>
          <a:p>
            <a:pPr>
              <a:lnSpc>
                <a:spcPct val="90000"/>
              </a:lnSpc>
              <a:buNone/>
            </a:pPr>
            <a:endParaRPr lang="nl-NL" sz="16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b="1" dirty="0" smtClean="0"/>
              <a:t>militaire voorrechten 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Gebruik van militairen en kanonnen op de schepen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Het bouwen van forten in Oost-Indië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Het recht om oorlog te voeren tegen </a:t>
            </a:r>
            <a:r>
              <a:rPr lang="nl-NL" sz="2400" dirty="0" err="1" smtClean="0"/>
              <a:t>Oost-Indiërs</a:t>
            </a:r>
            <a:r>
              <a:rPr lang="nl-NL" sz="2400" dirty="0" smtClean="0"/>
              <a:t> en tegen Europese landen die in Azië willen handelen (vooral Engeland, Spanje en Portugal)</a:t>
            </a:r>
          </a:p>
          <a:p>
            <a:pPr lvl="1">
              <a:lnSpc>
                <a:spcPct val="90000"/>
              </a:lnSpc>
              <a:buNone/>
            </a:pPr>
            <a:endParaRPr lang="nl-NL" sz="16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nl-NL" sz="2400" b="1" dirty="0" smtClean="0"/>
              <a:t>Het recht van contract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De VOC sloot contracten met lokale vorsten 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Zij maakten afspraken over de hoeveelheid en prijs van de specerijen</a:t>
            </a:r>
          </a:p>
        </p:txBody>
      </p:sp>
      <p:pic>
        <p:nvPicPr>
          <p:cNvPr id="4" name="Tijdelijke aanduiding voor inhoud 3" descr="J.P. Co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6707" y="4211555"/>
            <a:ext cx="3287781" cy="2467338"/>
          </a:xfrm>
          <a:prstGeom prst="rect">
            <a:avLst/>
          </a:prstGeom>
        </p:spPr>
      </p:pic>
      <p:pic>
        <p:nvPicPr>
          <p:cNvPr id="5" name="Tijdelijke aanduiding voor inhoud 3" descr="J.P. Co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879" y="4221088"/>
            <a:ext cx="3031127" cy="2467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Jan Pieterszoon Coen</a:t>
            </a:r>
            <a:endParaRPr lang="nl-NL" dirty="0"/>
          </a:p>
        </p:txBody>
      </p:sp>
      <p:pic>
        <p:nvPicPr>
          <p:cNvPr id="4" name="Tijdelijke aanduiding voor inhoud 3" descr="J.P. Co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9376" y="3933056"/>
            <a:ext cx="1942099" cy="2632623"/>
          </a:xfrm>
        </p:spPr>
      </p:pic>
      <p:pic>
        <p:nvPicPr>
          <p:cNvPr id="5" name="Picture 1027" descr="E:\claudio's zaken\Schoonhovens College 2008-2009\Geschiedenis\Indonesie\444px-Jan_Pieterszoon_Coen_by_Jacob_Wa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96752"/>
            <a:ext cx="1941686" cy="262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Gouverneur-generaal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Hoogste baas van de VOC in Azië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Hoofdkwartier: Batavia (1619)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Alle </a:t>
            </a:r>
            <a:r>
              <a:rPr lang="nl-NL" sz="2400" b="1" dirty="0" err="1" smtClean="0"/>
              <a:t>VOC-schepen</a:t>
            </a:r>
            <a:r>
              <a:rPr lang="nl-NL" sz="2400" b="1" dirty="0" smtClean="0"/>
              <a:t> langs Batavia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Belangrijkste plaats in Oost-Indië</a:t>
            </a:r>
            <a:endParaRPr lang="nl-NL" sz="2400" b="1" dirty="0"/>
          </a:p>
        </p:txBody>
      </p:sp>
      <p:pic>
        <p:nvPicPr>
          <p:cNvPr id="7" name="Tijdelijke aanduiding voor inhoud 3" descr="J.P. Co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6707" y="4149080"/>
            <a:ext cx="3287781" cy="2592288"/>
          </a:xfrm>
          <a:prstGeom prst="rect">
            <a:avLst/>
          </a:prstGeom>
        </p:spPr>
      </p:pic>
      <p:pic>
        <p:nvPicPr>
          <p:cNvPr id="8" name="Tijdelijke aanduiding voor inhoud 3" descr="J.P. Co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206" y="4365104"/>
            <a:ext cx="3633706" cy="2348879"/>
          </a:xfrm>
          <a:prstGeom prst="rect">
            <a:avLst/>
          </a:prstGeom>
        </p:spPr>
      </p:pic>
      <p:pic>
        <p:nvPicPr>
          <p:cNvPr id="9" name="Tijdelijke aanduiding voor inhoud 3" descr="J.P. Co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476002"/>
            <a:ext cx="3287781" cy="2465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Jan Pieterszoon Coen</a:t>
            </a:r>
            <a:endParaRPr lang="nl-NL" dirty="0"/>
          </a:p>
        </p:txBody>
      </p:sp>
      <p:pic>
        <p:nvPicPr>
          <p:cNvPr id="4" name="Tijdelijke aanduiding voor inhoud 3" descr="J.P. Co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9376" y="1484784"/>
            <a:ext cx="1942099" cy="2632623"/>
          </a:xfrm>
        </p:spPr>
      </p:pic>
      <p:sp>
        <p:nvSpPr>
          <p:cNvPr id="6" name="Tekstvak 5"/>
          <p:cNvSpPr txBox="1"/>
          <p:nvPr/>
        </p:nvSpPr>
        <p:spPr>
          <a:xfrm>
            <a:off x="251520" y="1340768"/>
            <a:ext cx="5832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VOC wilde monopolie met </a:t>
            </a:r>
            <a:r>
              <a:rPr lang="nl-NL" sz="2400" b="1" dirty="0" err="1" smtClean="0"/>
              <a:t>Banda-eilanden</a:t>
            </a:r>
            <a:endParaRPr lang="nl-NL" sz="2400" b="1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Nootmuskaat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</a:t>
            </a:r>
            <a:r>
              <a:rPr lang="nl-NL" sz="2400" b="1" dirty="0" err="1" smtClean="0"/>
              <a:t>Banda</a:t>
            </a:r>
            <a:r>
              <a:rPr lang="nl-NL" sz="2400" b="1" dirty="0" smtClean="0"/>
              <a:t> weigerde een monopolie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handel met Engelsen en Chinezen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geen toestemming voor een fort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Straf van Coen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15.000 bewoners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600 overlevenden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de rest: uitgemoord </a:t>
            </a:r>
            <a:endParaRPr lang="nl-NL" sz="2400" b="1" dirty="0"/>
          </a:p>
        </p:txBody>
      </p:sp>
      <p:pic>
        <p:nvPicPr>
          <p:cNvPr id="7" name="Tijdelijke aanduiding voor inhoud 3" descr="J.P. Co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7417720" cy="5088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76174E-7 L 0.3427 0.216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factorij Hougl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6" y="1340768"/>
            <a:ext cx="8316416" cy="530171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Handel in Azië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nl-NL" dirty="0" smtClean="0">
              <a:latin typeface="Arial" charset="0"/>
            </a:endParaRPr>
          </a:p>
          <a:p>
            <a:endParaRPr lang="nl-NL" dirty="0" smtClean="0"/>
          </a:p>
        </p:txBody>
      </p:sp>
      <p:pic>
        <p:nvPicPr>
          <p:cNvPr id="6" name="Afbeelding 5" descr="Azië 3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0842" y="1340768"/>
            <a:ext cx="3655636" cy="504056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419872" y="45091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India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4644008" y="494116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Oost-Indië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5724128" y="32036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Japan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4716016" y="40770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China</a:t>
            </a:r>
            <a:endParaRPr lang="nl-NL" b="1" dirty="0"/>
          </a:p>
        </p:txBody>
      </p:sp>
      <p:pic>
        <p:nvPicPr>
          <p:cNvPr id="13" name="Afbeelding 12" descr="VOC-schip Batav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5661248"/>
            <a:ext cx="720080" cy="540060"/>
          </a:xfrm>
          <a:prstGeom prst="rect">
            <a:avLst/>
          </a:prstGeom>
        </p:spPr>
      </p:pic>
      <p:pic>
        <p:nvPicPr>
          <p:cNvPr id="14" name="Afbeelding 13" descr="lak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140968"/>
            <a:ext cx="1872208" cy="1074647"/>
          </a:xfrm>
          <a:prstGeom prst="rect">
            <a:avLst/>
          </a:prstGeom>
        </p:spPr>
      </p:pic>
      <p:pic>
        <p:nvPicPr>
          <p:cNvPr id="15" name="Afbeelding 14" descr="lak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132856"/>
            <a:ext cx="2054675" cy="1284172"/>
          </a:xfrm>
          <a:prstGeom prst="rect">
            <a:avLst/>
          </a:prstGeom>
        </p:spPr>
      </p:pic>
      <p:pic>
        <p:nvPicPr>
          <p:cNvPr id="16" name="Afbeelding 15" descr="lak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5741" y="4221088"/>
            <a:ext cx="1446139" cy="1284172"/>
          </a:xfrm>
          <a:prstGeom prst="rect">
            <a:avLst/>
          </a:prstGeom>
        </p:spPr>
      </p:pic>
      <p:pic>
        <p:nvPicPr>
          <p:cNvPr id="17" name="Afbeelding 16" descr="lak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6290" y="5157192"/>
            <a:ext cx="1744798" cy="1284172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323528" y="1268760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Factorij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Handelspost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Kantoren en pakhuizen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Fort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Vooral op Java en de </a:t>
            </a:r>
            <a:r>
              <a:rPr lang="nl-NL" sz="2400" b="1" dirty="0" err="1" smtClean="0"/>
              <a:t>Molukken</a:t>
            </a:r>
            <a:endParaRPr lang="nl-NL" sz="2400" b="1" dirty="0" smtClean="0"/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Op Ceylon (=Sri Lanka)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Handel naar Europa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specerijen (Oost-Indië)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kaneel, textiel, thee en koffie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VOC </a:t>
            </a:r>
            <a:r>
              <a:rPr lang="nl-NL" sz="2400" b="1" u="sng" dirty="0" smtClean="0"/>
              <a:t>NIET</a:t>
            </a:r>
            <a:r>
              <a:rPr lang="nl-NL" sz="2400" b="1" dirty="0" smtClean="0"/>
              <a:t> geïnteresseerd in kolonies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VOC </a:t>
            </a:r>
            <a:r>
              <a:rPr lang="nl-NL" sz="2400" b="1" u="sng" dirty="0" smtClean="0"/>
              <a:t>UITSLUITEND</a:t>
            </a:r>
            <a:r>
              <a:rPr lang="nl-NL" sz="2400" b="1" dirty="0" smtClean="0"/>
              <a:t> geïnteresseerd in handelsposten en veilige havens (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factorijen</a:t>
            </a:r>
            <a:r>
              <a:rPr lang="nl-NL" sz="24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 Samenwerken met de lokale vorsten en bevolking</a:t>
            </a:r>
          </a:p>
          <a:p>
            <a:pPr lvl="1">
              <a:buFont typeface="Arial" pitchFamily="34" charset="0"/>
              <a:buChar char="•"/>
            </a:pPr>
            <a:endParaRPr lang="nl-NL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0.03701 C 0.10313 0.03794 0.13334 0.04094 0.16771 0.04488 C 0.17483 0.04811 0.17014 0.0458 0.18108 0.05297 C 0.1882 0.05783 0.20087 0.05806 0.20868 0.05945 C 0.21667 0.05899 0.22483 0.05806 0.23282 0.05783 C 0.25209 0.05714 0.27136 0.05714 0.29063 0.05621 C 0.29566 0.05598 0.30417 0.04834 0.30747 0.04811 C 0.31545 0.04765 0.32361 0.04696 0.3316 0.04649 C 0.33889 0.04048 0.33143 0.04557 0.34375 0.04187 C 0.35209 0.03932 0.35868 0.03238 0.36667 0.02891 C 0.37691 0.02429 0.37882 0.0155 0.38716 0.0081 C 0.38907 0.00439 0.39202 0.00116 0.39306 -0.00324 C 0.39341 -0.00486 0.39358 -0.00671 0.39427 -0.0081 C 0.39514 -0.00995 0.39688 -0.01087 0.39792 -0.01272 C 0.41146 -0.03539 0.39844 -0.01365 0.404 -0.0273 C 0.40955 -0.04094 0.41129 -0.04557 0.41354 -0.06107 C 0.41511 -0.09045 0.42049 -0.12468 0.40747 -0.15082 C 0.40469 -0.16355 0.40052 -0.17465 0.39427 -0.1846 C 0.39254 -0.18737 0.39254 -0.19177 0.39063 -0.19431 C 0.38872 -0.19686 0.38559 -0.19662 0.38351 -0.19894 C 0.37257 -0.21073 0.38663 -0.19778 0.37622 -0.20703 C 0.36719 -0.22508 0.34375 -0.22646 0.32917 -0.22785 C 0.32084 -0.23155 0.32448 -0.22993 0.31841 -0.23271 C 0.31719 -0.23317 0.31476 -0.23433 0.31476 -0.23433 C 0.31476 -0.23433 0.31806 -0.23525 0.31962 -0.23595 C 0.32205 -0.23687 0.32448 -0.23803 0.32691 -0.23919 C 0.33177 -0.24127 0.33646 -0.24358 0.34132 -0.24566 C 0.34271 -0.24636 0.34358 -0.24798 0.34497 -0.2489 C 0.34601 -0.2496 0.34722 -0.24983 0.34844 -0.25029 C 0.35157 -0.25654 0.354 -0.25538 0.35816 -0.26001 C 0.36146 -0.26371 0.36285 -0.26648 0.36545 -0.27134 C 0.36736 -0.27897 0.3717 -0.28036 0.37379 -0.28892 C 0.3724 -0.32293 0.375 -0.30974 0.37014 -0.32917 C 0.36979 -0.33079 0.36788 -0.3301 0.36667 -0.33056 C 0.36424 -0.33172 0.35938 -0.3338 0.35938 -0.3338 C 0.3632 -0.34143 0.36042 -0.33796 0.36893 -0.34189 C 0.37014 -0.34236 0.37257 -0.34351 0.37257 -0.34351 C 0.37778 -0.34305 0.38316 -0.34374 0.3882 -0.34189 C 0.39601 -0.33912 0.39809 -0.32755 0.40521 -0.32431 C 0.41563 -0.30974 0.42188 -0.28661 0.43038 -0.26972 C 0.43177 -0.26209 0.43386 -0.25492 0.43525 -0.24728 C 0.43611 -0.2378 0.43663 -0.2304 0.43889 -0.22161 C 0.44184 -0.19778 0.44358 -0.17257 0.43768 -0.1492 C 0.43472 -0.11751 0.42865 -0.08721 0.41962 -0.05783 C 0.41493 -0.04256 0.41285 -0.02753 0.40521 -0.01434 C 0.39844 -0.00278 0.39827 0.00925 0.3882 0.01758 C 0.38212 0.03007 0.3717 0.04164 0.36059 0.04488 C 0.34983 0.05436 0.33577 0.05459 0.32327 0.05621 C 0.30903 0.06246 0.3165 0.05991 0.28472 0.05621 C 0.28091 0.05575 0.27743 0.05297 0.27379 0.05135 C 0.27101 0.0502 0.26667 0.04488 0.26667 0.04488 C 0.26094 0.034 0.25191 0.03192 0.24254 0.03053 C 0.23351 0.0266 0.23229 0.0229 0.22448 0.01619 C 0.22014 0.0074 0.21597 0.00763 0.20868 0.00486 C 0.20625 0.00393 0.20157 0.00162 0.20157 0.00162 C 0.2 1.18899E-6 0.19844 -0.00185 0.1967 -0.00324 C 0.19566 -0.00416 0.19393 -0.0037 0.19306 -0.00486 C 0.19184 -0.00648 0.19167 -0.00925 0.19063 -0.0111 C 0.18802 -0.01527 0.18368 -0.0192 0.17986 -0.02082 C 0.17466 -0.02776 0.17014 -0.03447 0.16424 -0.04002 C 0.15764 -0.0532 0.15209 -0.06616 0.14497 -0.07865 C 0.13993 -0.08744 0.13872 -0.09484 0.1316 -0.10109 C 0.12448 -0.11543 0.129 -0.08929 0.12917 -0.08837 C 0.13021 -0.08004 0.13195 -0.07217 0.13403 -0.06408 C 0.13594 -0.05621 0.13646 -0.04187 0.14132 -0.03539 C 0.15035 -0.02336 0.16285 -0.01874 0.175 -0.01596 C 0.19097 -0.01712 0.20122 -0.01573 0.21233 -0.03054 " pathEditMode="relative" ptsTypes="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96808E-7 L 0.25 -0.1554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78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2" grpId="0"/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Geoctroyeerde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est-</a:t>
            </a:r>
            <a:r>
              <a:rPr lang="nl-NL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ndische </a:t>
            </a:r>
            <a:r>
              <a:rPr lang="nl-NL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ompagnie</a:t>
            </a:r>
            <a:endParaRPr lang="nl-N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6169" y="2646705"/>
            <a:ext cx="3827685" cy="2605769"/>
          </a:xfrm>
        </p:spPr>
      </p:pic>
      <p:sp>
        <p:nvSpPr>
          <p:cNvPr id="5" name="Rechthoek 4"/>
          <p:cNvSpPr/>
          <p:nvPr/>
        </p:nvSpPr>
        <p:spPr>
          <a:xfrm>
            <a:off x="3923928" y="1196752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1621</a:t>
            </a:r>
            <a:endParaRPr lang="nl-N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1880" y="332656"/>
            <a:ext cx="40672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</a:t>
            </a:r>
            <a:b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ndische </a:t>
            </a:r>
            <a: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ompagnie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492896"/>
            <a:ext cx="7772400" cy="3240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nl-NL" sz="2800" b="1" dirty="0" smtClean="0"/>
              <a:t>Handel met Afrika en Amerika</a:t>
            </a:r>
          </a:p>
          <a:p>
            <a:pPr>
              <a:lnSpc>
                <a:spcPct val="120000"/>
              </a:lnSpc>
            </a:pPr>
            <a:r>
              <a:rPr lang="nl-NL" sz="2800" b="1" dirty="0" smtClean="0"/>
              <a:t>Veel buitenlandse concurrentie </a:t>
            </a:r>
          </a:p>
          <a:p>
            <a:pPr>
              <a:lnSpc>
                <a:spcPct val="120000"/>
              </a:lnSpc>
              <a:buNone/>
            </a:pPr>
            <a:r>
              <a:rPr lang="nl-NL" sz="2800" b="1" dirty="0" smtClean="0"/>
              <a:t>	(Spanje, Portugal, Engeland en Frankrijk)</a:t>
            </a:r>
          </a:p>
          <a:p>
            <a:pPr>
              <a:lnSpc>
                <a:spcPct val="120000"/>
              </a:lnSpc>
            </a:pPr>
            <a:r>
              <a:rPr lang="nl-NL" sz="2800" b="1" dirty="0" smtClean="0"/>
              <a:t>Extra taak: oorlog met Spanje (80-jarige oorlog)</a:t>
            </a:r>
          </a:p>
          <a:p>
            <a:pPr lvl="1">
              <a:lnSpc>
                <a:spcPct val="120000"/>
              </a:lnSpc>
            </a:pPr>
            <a:r>
              <a:rPr lang="nl-NL" b="1" dirty="0" smtClean="0"/>
              <a:t>Piet Hein</a:t>
            </a:r>
          </a:p>
          <a:p>
            <a:pPr lvl="1">
              <a:lnSpc>
                <a:spcPct val="120000"/>
              </a:lnSpc>
            </a:pPr>
            <a:r>
              <a:rPr lang="nl-NL" b="1" dirty="0" smtClean="0"/>
              <a:t>Verovering Zilvervloot</a:t>
            </a:r>
          </a:p>
          <a:p>
            <a:pPr>
              <a:lnSpc>
                <a:spcPct val="120000"/>
              </a:lnSpc>
              <a:buNone/>
            </a:pPr>
            <a:endParaRPr lang="nl-NL" sz="2800" dirty="0" smtClean="0"/>
          </a:p>
          <a:p>
            <a:pPr>
              <a:lnSpc>
                <a:spcPct val="120000"/>
              </a:lnSpc>
              <a:buNone/>
            </a:pPr>
            <a:endParaRPr lang="nl-NL" dirty="0" smtClean="0">
              <a:latin typeface="Arial" charset="0"/>
            </a:endParaRPr>
          </a:p>
        </p:txBody>
      </p:sp>
      <p:pic>
        <p:nvPicPr>
          <p:cNvPr id="4" name="Picture 2" descr="E:\claudio's zaken\Schoonhovens College 2008-2009\Geschiedenis\Indonesie\149px-VOC_svg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653362"/>
            <a:ext cx="2316163" cy="15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Piet Hey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807" y="116632"/>
            <a:ext cx="2569689" cy="3340596"/>
          </a:xfrm>
          <a:prstGeom prst="rect">
            <a:avLst/>
          </a:prstGeom>
        </p:spPr>
      </p:pic>
      <p:pic>
        <p:nvPicPr>
          <p:cNvPr id="6" name="Afbeelding 5" descr="Piet Hey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6276" y="4581128"/>
            <a:ext cx="4213606" cy="2233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Monopolie</a:t>
            </a:r>
            <a:r>
              <a:rPr lang="nl-NL" sz="2400" b="1" dirty="0" smtClean="0"/>
              <a:t> op handel en scheepvaart naar West-Afrika en West-Indië (= </a:t>
            </a:r>
            <a:r>
              <a:rPr lang="nl-NL" sz="2400" b="1" dirty="0" err="1" smtClean="0"/>
              <a:t>Caribisch</a:t>
            </a:r>
            <a:r>
              <a:rPr lang="nl-NL" sz="2400" b="1" dirty="0" smtClean="0"/>
              <a:t> gebied)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Oorlog op zee met Spanje </a:t>
            </a:r>
            <a:r>
              <a:rPr lang="nl-NL" sz="2400" b="1" dirty="0" smtClean="0">
                <a:sym typeface="Wingdings" pitchFamily="2" charset="2"/>
              </a:rPr>
              <a:t> rust in de Republiek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Andere producten: cacao, tabak en suiker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itchFamily="2" charset="2"/>
              </a:rPr>
              <a:t>Maar ook: handel in slaven</a:t>
            </a:r>
            <a:endParaRPr lang="nl-NL" sz="2000" b="1" dirty="0" smtClean="0">
              <a:sym typeface="Wingdings" pitchFamily="2" charset="2"/>
            </a:endParaRPr>
          </a:p>
          <a:p>
            <a:endParaRPr lang="nl-NL" dirty="0"/>
          </a:p>
        </p:txBody>
      </p:sp>
      <p:pic>
        <p:nvPicPr>
          <p:cNvPr id="4" name="Afbeelding 3" descr="Nederlandsekoloni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144"/>
            <a:ext cx="9144000" cy="4231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Specerijen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464184" cy="4757639"/>
          </a:xfrm>
        </p:spPr>
      </p:pic>
      <p:sp>
        <p:nvSpPr>
          <p:cNvPr id="5" name="Tekstvak 4"/>
          <p:cNvSpPr txBox="1"/>
          <p:nvPr/>
        </p:nvSpPr>
        <p:spPr>
          <a:xfrm>
            <a:off x="4067944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nootmuskaat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63688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foelie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995936" y="5013176"/>
            <a:ext cx="91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kaneel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652120" y="47971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kruidnagel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660232" y="1988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peper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051720" y="38610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peper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handel in slaven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1"/>
            <a:ext cx="5482952" cy="3845024"/>
          </a:xfrm>
        </p:spPr>
        <p:txBody>
          <a:bodyPr/>
          <a:lstStyle/>
          <a:p>
            <a:r>
              <a:rPr lang="nl-NL" sz="2400" b="1" dirty="0" smtClean="0"/>
              <a:t>In Afrika worden slaven gekocht</a:t>
            </a:r>
          </a:p>
          <a:p>
            <a:r>
              <a:rPr lang="nl-NL" sz="2400" b="1" dirty="0" smtClean="0"/>
              <a:t>Vervoerd naar Curaçao (door de WIC)</a:t>
            </a:r>
          </a:p>
          <a:p>
            <a:r>
              <a:rPr lang="nl-NL" sz="2400" b="1" dirty="0" smtClean="0"/>
              <a:t>Verkocht op de slavenmarkt</a:t>
            </a:r>
          </a:p>
          <a:p>
            <a:r>
              <a:rPr lang="nl-NL" sz="2400" b="1" dirty="0" smtClean="0"/>
              <a:t>Werken op plantages in Suriname</a:t>
            </a:r>
          </a:p>
          <a:p>
            <a:pPr lvl="1"/>
            <a:r>
              <a:rPr lang="nl-NL" sz="2400" b="1" dirty="0" smtClean="0"/>
              <a:t>Suiker </a:t>
            </a:r>
          </a:p>
          <a:p>
            <a:pPr lvl="1"/>
            <a:r>
              <a:rPr lang="nl-NL" sz="2400" b="1" dirty="0" smtClean="0"/>
              <a:t>Cacao </a:t>
            </a:r>
          </a:p>
          <a:p>
            <a:pPr lvl="1"/>
            <a:r>
              <a:rPr lang="nl-NL" sz="2400" b="1" dirty="0" smtClean="0"/>
              <a:t>Koffie</a:t>
            </a:r>
          </a:p>
          <a:p>
            <a:r>
              <a:rPr lang="nl-NL" sz="2400" b="1" dirty="0" smtClean="0"/>
              <a:t>Plantageproducten naar Europa</a:t>
            </a:r>
          </a:p>
          <a:p>
            <a:endParaRPr lang="nl-NL" dirty="0"/>
          </a:p>
        </p:txBody>
      </p:sp>
      <p:pic>
        <p:nvPicPr>
          <p:cNvPr id="7" name="Afbeelding 6" descr="plantage slav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44" y="1412776"/>
            <a:ext cx="8957836" cy="5105965"/>
          </a:xfrm>
          <a:prstGeom prst="rect">
            <a:avLst/>
          </a:prstGeom>
        </p:spPr>
      </p:pic>
      <p:pic>
        <p:nvPicPr>
          <p:cNvPr id="8" name="Afbeelding 7" descr="plantage sla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75" y="1412776"/>
            <a:ext cx="8916515" cy="5124435"/>
          </a:xfrm>
          <a:prstGeom prst="rect">
            <a:avLst/>
          </a:prstGeom>
        </p:spPr>
      </p:pic>
      <p:pic>
        <p:nvPicPr>
          <p:cNvPr id="9" name="Afbeelding 8" descr="plantage slav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91" y="1340769"/>
            <a:ext cx="8962217" cy="5196442"/>
          </a:xfrm>
          <a:prstGeom prst="rect">
            <a:avLst/>
          </a:prstGeom>
        </p:spPr>
      </p:pic>
      <p:pic>
        <p:nvPicPr>
          <p:cNvPr id="6" name="Afbeelding 5" descr="plantage slav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" y="1285853"/>
            <a:ext cx="9130284" cy="5311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5892E-6 L 0.33316 -0.417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1161E-6 L 0.33524 -0.18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9098E-6 L 0.34028 0.062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49294E-7 L 0.33785 0.3030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Atlantische Driehoekshandel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driehoekshandel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610519"/>
            <a:ext cx="6667500" cy="4505325"/>
          </a:xfrm>
        </p:spPr>
      </p:pic>
      <p:pic>
        <p:nvPicPr>
          <p:cNvPr id="5" name="Afbeelding 4" descr="Vlag Portug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365104"/>
            <a:ext cx="3910383" cy="2326673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5220072" y="3861048"/>
            <a:ext cx="288032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3923928" y="4077072"/>
            <a:ext cx="1296144" cy="792088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ederlandsekoloni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144"/>
            <a:ext cx="9144000" cy="42317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WIC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ermenigvuldigen 4"/>
          <p:cNvSpPr/>
          <p:nvPr/>
        </p:nvSpPr>
        <p:spPr>
          <a:xfrm>
            <a:off x="2267744" y="3789040"/>
            <a:ext cx="792088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ermenigvuldigen 5"/>
          <p:cNvSpPr/>
          <p:nvPr/>
        </p:nvSpPr>
        <p:spPr>
          <a:xfrm>
            <a:off x="1475656" y="2276872"/>
            <a:ext cx="792088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Vlag Portug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221088"/>
            <a:ext cx="614561" cy="410527"/>
          </a:xfrm>
          <a:prstGeom prst="rect">
            <a:avLst/>
          </a:prstGeom>
        </p:spPr>
      </p:pic>
      <p:pic>
        <p:nvPicPr>
          <p:cNvPr id="8" name="Afbeelding 7" descr="Vlag Portug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348880"/>
            <a:ext cx="614561" cy="307280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1619672" y="321297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3347864" y="321297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ederlandsekoloni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144"/>
            <a:ext cx="9144000" cy="42317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Wereldeconomie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Afbeelding 9" descr="coffee_beans_PNG92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13995"/>
            <a:ext cx="3419872" cy="2279101"/>
          </a:xfrm>
          <a:prstGeom prst="rect">
            <a:avLst/>
          </a:prstGeom>
        </p:spPr>
      </p:pic>
      <p:pic>
        <p:nvPicPr>
          <p:cNvPr id="13" name="Afbeelding 12" descr="coffee_beans_PNG92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96" y="1412776"/>
            <a:ext cx="2284280" cy="2279101"/>
          </a:xfrm>
          <a:prstGeom prst="rect">
            <a:avLst/>
          </a:prstGeom>
        </p:spPr>
      </p:pic>
      <p:pic>
        <p:nvPicPr>
          <p:cNvPr id="14" name="Afbeelding 13" descr="coffee_beans_PNG927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852936"/>
            <a:ext cx="1449508" cy="2279101"/>
          </a:xfrm>
          <a:prstGeom prst="rect">
            <a:avLst/>
          </a:prstGeom>
        </p:spPr>
      </p:pic>
      <p:pic>
        <p:nvPicPr>
          <p:cNvPr id="15" name="Afbeelding 14" descr="coffee_beans_PNG927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8876" y="1700808"/>
            <a:ext cx="1449508" cy="1502656"/>
          </a:xfrm>
          <a:prstGeom prst="rect">
            <a:avLst/>
          </a:prstGeom>
        </p:spPr>
      </p:pic>
      <p:pic>
        <p:nvPicPr>
          <p:cNvPr id="16" name="Afbeelding 15" descr="coffee_beans_PNG927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700808"/>
            <a:ext cx="1282266" cy="1502656"/>
          </a:xfrm>
          <a:prstGeom prst="rect">
            <a:avLst/>
          </a:prstGeom>
        </p:spPr>
      </p:pic>
      <p:pic>
        <p:nvPicPr>
          <p:cNvPr id="17" name="Afbeelding 16" descr="coffee_beans_PNG927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2492896"/>
            <a:ext cx="1449508" cy="1116915"/>
          </a:xfrm>
          <a:prstGeom prst="rect">
            <a:avLst/>
          </a:prstGeom>
        </p:spPr>
      </p:pic>
      <p:pic>
        <p:nvPicPr>
          <p:cNvPr id="18" name="Afbeelding 17" descr="coffee_beans_PNG927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3212976"/>
            <a:ext cx="1449508" cy="106581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539552" y="558924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Handel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Tussen alle werelddelen</a:t>
            </a:r>
          </a:p>
          <a:p>
            <a:pPr>
              <a:buFont typeface="Arial" pitchFamily="34" charset="0"/>
              <a:buChar char="•"/>
            </a:pPr>
            <a:r>
              <a:rPr lang="nl-NL" sz="2400" b="1" dirty="0" smtClean="0"/>
              <a:t>Vraag en aanbod</a:t>
            </a:r>
            <a:endParaRPr lang="nl-NL" sz="2400" b="1" dirty="0"/>
          </a:p>
        </p:txBody>
      </p:sp>
      <p:pic>
        <p:nvPicPr>
          <p:cNvPr id="12" name="Afbeelding 11" descr="coffee_beans_PNG927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2564904"/>
            <a:ext cx="374217" cy="1116915"/>
          </a:xfrm>
          <a:prstGeom prst="rect">
            <a:avLst/>
          </a:prstGeom>
        </p:spPr>
      </p:pic>
      <p:pic>
        <p:nvPicPr>
          <p:cNvPr id="20" name="Afbeelding 19" descr="coffee_beans_PNG927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88296" y="2717304"/>
            <a:ext cx="374217" cy="1116915"/>
          </a:xfrm>
          <a:prstGeom prst="rect">
            <a:avLst/>
          </a:prstGeom>
        </p:spPr>
      </p:pic>
      <p:pic>
        <p:nvPicPr>
          <p:cNvPr id="21" name="Afbeelding 20" descr="coffee_beans_PNG927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40696" y="2869704"/>
            <a:ext cx="374217" cy="1116915"/>
          </a:xfrm>
          <a:prstGeom prst="rect">
            <a:avLst/>
          </a:prstGeom>
        </p:spPr>
      </p:pic>
      <p:pic>
        <p:nvPicPr>
          <p:cNvPr id="22" name="Afbeelding 21" descr="coffee_beans_PNG927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93096" y="3022104"/>
            <a:ext cx="374217" cy="1116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4504E-6 L -0.1974 0.055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2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4504E-6 L -0.1974 0.05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2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4504E-6 L -0.1974 0.055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2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4504E-6 L -0.1974 0.055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9223E-6 L 0.2342 -0.148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7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1765E-6 L 0.22014 -0.260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30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8691E-7 L 0.22552 -0.069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35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1994E-7 L -0.36944 -0.0462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1337E-6 L -0.33107 -0.2347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1994E-7 L -0.36944 -0.046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4166E-6 L -0.22882 -0.133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 Major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980728"/>
            <a:ext cx="7499176" cy="3917032"/>
          </a:xfrm>
        </p:spPr>
        <p:txBody>
          <a:bodyPr>
            <a:normAutofit/>
          </a:bodyPr>
          <a:lstStyle/>
          <a:p>
            <a:pPr marL="514350" indent="-514350" eaLnBrk="1" hangingPunct="1">
              <a:buNone/>
            </a:pPr>
            <a:r>
              <a:rPr lang="nl-NL" b="1" dirty="0" smtClean="0">
                <a:solidFill>
                  <a:schemeClr val="bg1"/>
                </a:solidFill>
              </a:rPr>
              <a:t>Willem </a:t>
            </a:r>
            <a:r>
              <a:rPr lang="nl-NL" b="1" dirty="0" err="1" smtClean="0">
                <a:solidFill>
                  <a:schemeClr val="bg1"/>
                </a:solidFill>
              </a:rPr>
              <a:t>Janszoon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err="1" smtClean="0">
                <a:solidFill>
                  <a:schemeClr val="bg1"/>
                </a:solidFill>
              </a:rPr>
              <a:t>Blaeu</a:t>
            </a:r>
            <a:endParaRPr lang="nl-NL" b="1" dirty="0" smtClean="0">
              <a:solidFill>
                <a:schemeClr val="bg1"/>
              </a:solidFill>
            </a:endParaRPr>
          </a:p>
          <a:p>
            <a:pPr marL="514350" indent="-514350" eaLnBrk="1" hangingPunct="1">
              <a:buNone/>
            </a:pPr>
            <a:r>
              <a:rPr lang="nl-NL" b="1" dirty="0" smtClean="0">
                <a:solidFill>
                  <a:schemeClr val="bg1"/>
                </a:solidFill>
              </a:rPr>
              <a:t>Joan Willemszoon </a:t>
            </a:r>
            <a:r>
              <a:rPr lang="nl-NL" b="1" dirty="0" err="1" smtClean="0">
                <a:solidFill>
                  <a:schemeClr val="bg1"/>
                </a:solidFill>
              </a:rPr>
              <a:t>Blaeu</a:t>
            </a:r>
            <a:endParaRPr lang="nl-NL" b="1" dirty="0" smtClean="0"/>
          </a:p>
          <a:p>
            <a:pPr marL="514350" indent="-514350" eaLnBrk="1" hangingPunct="1">
              <a:buFontTx/>
              <a:buChar char="-"/>
            </a:pPr>
            <a:r>
              <a:rPr lang="nl-NL" dirty="0" smtClean="0"/>
              <a:t>Vader en zoon: kaartenmakers</a:t>
            </a:r>
          </a:p>
          <a:p>
            <a:pPr marL="514350" indent="-514350" eaLnBrk="1" hangingPunct="1">
              <a:buFontTx/>
              <a:buChar char="-"/>
            </a:pPr>
            <a:r>
              <a:rPr lang="nl-NL" dirty="0" smtClean="0"/>
              <a:t>Handel </a:t>
            </a:r>
            <a:r>
              <a:rPr lang="nl-NL" dirty="0" smtClean="0">
                <a:sym typeface="Wingdings" pitchFamily="2" charset="2"/>
              </a:rPr>
              <a:t> v</a:t>
            </a:r>
            <a:r>
              <a:rPr lang="nl-NL" dirty="0" smtClean="0"/>
              <a:t>eel vraag naar goede kaarten</a:t>
            </a:r>
          </a:p>
          <a:p>
            <a:pPr marL="514350" indent="-514350" eaLnBrk="1" hangingPunct="1">
              <a:buFontTx/>
              <a:buChar char="-"/>
            </a:pP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1662: Atlas Major</a:t>
            </a:r>
          </a:p>
        </p:txBody>
      </p:sp>
      <p:pic>
        <p:nvPicPr>
          <p:cNvPr id="26626" name="Picture 2" descr="http://entoen.nu/beeld/iconen/2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95936" y="3717032"/>
            <a:ext cx="2438478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entoen.nu/beeld/iconen/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216" y="3717032"/>
            <a:ext cx="2555776" cy="312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Atlas Maj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509" y="3932802"/>
            <a:ext cx="3624403" cy="2718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 Major</a:t>
            </a:r>
            <a:endParaRPr lang="nl-N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6377" y="1558924"/>
            <a:ext cx="5927269" cy="478133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1620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1580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1640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1660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1680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1600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2987824" y="980728"/>
            <a:ext cx="0" cy="16282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 flipH="1">
            <a:off x="1755336" y="980728"/>
            <a:ext cx="8352" cy="2302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3779912" y="980728"/>
            <a:ext cx="0" cy="18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467544" y="3356992"/>
            <a:ext cx="20882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1595-1597</a:t>
            </a:r>
          </a:p>
          <a:p>
            <a:r>
              <a:rPr lang="nl-NL" b="1" dirty="0" smtClean="0"/>
              <a:t>Nederlanders ontdekken zeeroute naar Oost-Indië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2555776" y="2636912"/>
            <a:ext cx="6480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1602</a:t>
            </a:r>
          </a:p>
          <a:p>
            <a:r>
              <a:rPr lang="nl-NL" b="1" dirty="0" smtClean="0"/>
              <a:t>VOC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3347864" y="2780928"/>
            <a:ext cx="6480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1621</a:t>
            </a:r>
          </a:p>
          <a:p>
            <a:r>
              <a:rPr lang="nl-NL" b="1" dirty="0" smtClean="0"/>
              <a:t>WIC</a:t>
            </a:r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>
            <a:off x="2771800" y="1484784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 smtClean="0">
                <a:solidFill>
                  <a:schemeClr val="accent1"/>
                </a:solidFill>
              </a:rPr>
              <a:t>Vrede met Spanje</a:t>
            </a:r>
          </a:p>
          <a:p>
            <a:pPr algn="ctr"/>
            <a:r>
              <a:rPr lang="nl-NL" sz="1100" b="1" dirty="0" smtClean="0">
                <a:solidFill>
                  <a:schemeClr val="accent1"/>
                </a:solidFill>
              </a:rPr>
              <a:t>1609-1621</a:t>
            </a:r>
            <a:endParaRPr lang="nl-NL" sz="1100" b="1" dirty="0">
              <a:solidFill>
                <a:schemeClr val="accent1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3779912" y="1484784"/>
            <a:ext cx="23762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rgbClr val="FF0000"/>
                </a:solidFill>
              </a:rPr>
              <a:t>Oorlog met Spanje </a:t>
            </a:r>
          </a:p>
          <a:p>
            <a:pPr algn="ctr"/>
            <a:r>
              <a:rPr lang="nl-NL" sz="1400" b="1" dirty="0" smtClean="0">
                <a:solidFill>
                  <a:srgbClr val="FF0000"/>
                </a:solidFill>
              </a:rPr>
              <a:t>(1621 - 1648)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251520" y="1484784"/>
            <a:ext cx="25202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rgbClr val="FF0000"/>
                </a:solidFill>
              </a:rPr>
              <a:t>Oorlog met Spanje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6156176" y="980728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5292080" y="4005064"/>
            <a:ext cx="3600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1648</a:t>
            </a:r>
          </a:p>
          <a:p>
            <a:r>
              <a:rPr lang="nl-NL" b="1" dirty="0" smtClean="0"/>
              <a:t>Vrede van </a:t>
            </a:r>
            <a:r>
              <a:rPr lang="nl-NL" b="1" dirty="0" err="1" smtClean="0"/>
              <a:t>Münster</a:t>
            </a:r>
            <a:r>
              <a:rPr lang="nl-NL" b="1" dirty="0" smtClean="0"/>
              <a:t> =  einde van de Tachtigjarige Oorlog met Spanje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6156176" y="1484784"/>
            <a:ext cx="28083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accent1"/>
                </a:solidFill>
              </a:rPr>
              <a:t>Vrede met Spanje</a:t>
            </a:r>
            <a:endParaRPr lang="nl-NL" sz="1400" b="1" dirty="0">
              <a:solidFill>
                <a:schemeClr val="accent1"/>
              </a:solidFill>
            </a:endParaRPr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4427984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4067944" y="2865710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1628</a:t>
            </a:r>
          </a:p>
          <a:p>
            <a:r>
              <a:rPr lang="nl-NL" b="1" dirty="0" smtClean="0"/>
              <a:t>Piet Hein verovert de Zilvervloot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7380312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7092280" y="2852936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1662</a:t>
            </a:r>
          </a:p>
          <a:p>
            <a:r>
              <a:rPr lang="nl-NL" b="1" dirty="0" smtClean="0"/>
              <a:t>Atlas Major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" y="5733256"/>
            <a:ext cx="1387751" cy="1029248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70" y="5703672"/>
            <a:ext cx="1017214" cy="1037695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56" y="5718223"/>
            <a:ext cx="1470512" cy="1001079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87" y="5718223"/>
            <a:ext cx="1503765" cy="1001077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46" y="5719104"/>
            <a:ext cx="1292774" cy="1000198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64" y="5690052"/>
            <a:ext cx="1372332" cy="1029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24" grpId="0" animBg="1"/>
      <p:bldP spid="28" grpId="0" animBg="1"/>
      <p:bldP spid="30" grpId="0" animBg="1"/>
      <p:bldP spid="35" grpId="0" animBg="1"/>
      <p:bldP spid="36" grpId="0" animBg="1"/>
      <p:bldP spid="40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 “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ontdekt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Oost-Indië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NL" dirty="0" smtClean="0">
              <a:latin typeface="Arial" charset="0"/>
            </a:endParaRPr>
          </a:p>
          <a:p>
            <a:endParaRPr lang="nl-NL" dirty="0" smtClean="0"/>
          </a:p>
        </p:txBody>
      </p:sp>
      <p:pic>
        <p:nvPicPr>
          <p:cNvPr id="6" name="Afbeelding 5" descr="Azië 3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842" y="1340768"/>
            <a:ext cx="3655636" cy="504056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3131840" y="4293096"/>
            <a:ext cx="1080120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3419872" y="45091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Indië</a:t>
            </a:r>
            <a:endParaRPr lang="nl-NL" b="1" dirty="0"/>
          </a:p>
        </p:txBody>
      </p:sp>
      <p:sp>
        <p:nvSpPr>
          <p:cNvPr id="10" name="Ovaal 9"/>
          <p:cNvSpPr/>
          <p:nvPr/>
        </p:nvSpPr>
        <p:spPr>
          <a:xfrm>
            <a:off x="4355976" y="4869160"/>
            <a:ext cx="1656184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644008" y="494116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Oost-Indië</a:t>
            </a:r>
            <a:endParaRPr lang="nl-NL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763000" cy="482453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nl-NL" sz="2600" b="1" dirty="0" smtClean="0"/>
              <a:t>1512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Portugezen ontdekken zeeroute 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Francisco </a:t>
            </a:r>
            <a:r>
              <a:rPr lang="nl-NL" sz="2600" b="1" dirty="0" err="1" smtClean="0"/>
              <a:t>Serrão</a:t>
            </a:r>
            <a:endParaRPr lang="nl-NL" sz="2600" b="1" dirty="0" smtClean="0"/>
          </a:p>
          <a:p>
            <a:pPr lvl="1">
              <a:buNone/>
            </a:pPr>
            <a:endParaRPr lang="nl-NL" sz="2600" b="1" dirty="0" smtClean="0"/>
          </a:p>
          <a:p>
            <a:pPr>
              <a:buNone/>
            </a:pPr>
            <a:r>
              <a:rPr lang="nl-NL" sz="2600" b="1" dirty="0" smtClean="0"/>
              <a:t>1595-1597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Nederlanders ontdekken zeeroute naar Oost-Indië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Cornelis de Houtman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dirty="0" smtClean="0"/>
              <a:t>4 schepen met 240 man (onder meer de </a:t>
            </a:r>
            <a:r>
              <a:rPr lang="nl-NL" sz="2600" b="1" i="1" dirty="0" err="1" smtClean="0"/>
              <a:t>Duyfken</a:t>
            </a:r>
            <a:r>
              <a:rPr lang="nl-NL" sz="2600" b="1" i="1" dirty="0" smtClean="0"/>
              <a:t>)</a:t>
            </a:r>
          </a:p>
          <a:p>
            <a:pPr lvl="1">
              <a:buFont typeface="Symbol" pitchFamily="18" charset="2"/>
              <a:buChar char="·"/>
            </a:pPr>
            <a:r>
              <a:rPr lang="nl-NL" sz="2600" b="1" i="1" dirty="0" smtClean="0"/>
              <a:t>Slechts 3 schepen en 87 man keren terug</a:t>
            </a:r>
          </a:p>
          <a:p>
            <a:pPr lvl="3">
              <a:buFont typeface="Symbol" pitchFamily="18" charset="2"/>
              <a:buChar char="·"/>
            </a:pPr>
            <a:r>
              <a:rPr lang="nl-NL" sz="2600" b="1" dirty="0" smtClean="0"/>
              <a:t>Succes: route ontdekt</a:t>
            </a:r>
          </a:p>
          <a:p>
            <a:pPr lvl="3">
              <a:buFont typeface="Symbol" pitchFamily="18" charset="2"/>
              <a:buChar char="·"/>
            </a:pPr>
            <a:r>
              <a:rPr lang="nl-NL" sz="2600" b="1" dirty="0" smtClean="0"/>
              <a:t>Geen succes: veel doden, onderneming maakte verlies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 “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ontdekt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Oost-Indië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27" descr="E:\claudio's zaken\Schoonhovens College 2008-2009\Geschiedenis\Indonesie\hou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436693" cy="25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27" descr="E:\claudio's zaken\Schoonhovens College 2008-2009\Geschiedenis\Indonesie\houtma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1268760"/>
            <a:ext cx="2136785" cy="25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27" descr="E:\claudio's zaken\Schoonhovens College 2008-2009\Geschiedenis\Indonesie\hou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58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1028"/>
          <p:cNvSpPr>
            <a:spLocks noChangeArrowheads="1"/>
          </p:cNvSpPr>
          <p:nvPr/>
        </p:nvSpPr>
        <p:spPr bwMode="auto">
          <a:xfrm>
            <a:off x="2286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4400">
                <a:solidFill>
                  <a:srgbClr val="FF0000"/>
                </a:solidFill>
              </a:rPr>
              <a:t>Cornelis de Houtman</a:t>
            </a:r>
            <a:br>
              <a:rPr lang="nl-NL" sz="4400">
                <a:solidFill>
                  <a:srgbClr val="FF0000"/>
                </a:solidFill>
              </a:rPr>
            </a:br>
            <a:r>
              <a:rPr lang="nl-NL" sz="4400">
                <a:solidFill>
                  <a:srgbClr val="FF0000"/>
                </a:solidFill>
              </a:rPr>
              <a:t>met zijn schepen</a:t>
            </a:r>
            <a:endParaRPr lang="nl-NL" sz="4400" b="0">
              <a:solidFill>
                <a:schemeClr val="tx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Duyfken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Oostindië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4114800" cy="1143000"/>
          </a:xfrm>
        </p:spPr>
        <p:txBody>
          <a:bodyPr/>
          <a:lstStyle/>
          <a:p>
            <a:r>
              <a:rPr lang="nl-NL" smtClean="0"/>
              <a:t>Indonesië</a:t>
            </a:r>
          </a:p>
        </p:txBody>
      </p:sp>
      <p:pic>
        <p:nvPicPr>
          <p:cNvPr id="2051" name="Picture 3" descr="E:\claudio's zaken\Schoonhovens College 2008-2009\Geschiedenis\Indonesie\Scanned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60550"/>
            <a:ext cx="73152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5867400" cy="1981200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Losse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compagnieën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964488" cy="4179168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·"/>
            </a:pPr>
            <a:r>
              <a:rPr lang="nl-NL" sz="2400" dirty="0" smtClean="0"/>
              <a:t>Investeren in een schip naar Oost-Indië</a:t>
            </a:r>
          </a:p>
          <a:p>
            <a:pPr>
              <a:buFont typeface="Symbol" pitchFamily="18" charset="2"/>
              <a:buChar char="·"/>
            </a:pPr>
            <a:r>
              <a:rPr lang="nl-NL" sz="2400" dirty="0" smtClean="0"/>
              <a:t>Na afloop alles verkopen </a:t>
            </a:r>
            <a:r>
              <a:rPr lang="nl-NL" sz="2400" dirty="0" smtClean="0">
                <a:sym typeface="Wingdings" pitchFamily="2" charset="2"/>
              </a:rPr>
              <a:t> winst delen</a:t>
            </a:r>
          </a:p>
          <a:p>
            <a:pPr>
              <a:buFont typeface="Symbol" pitchFamily="18" charset="2"/>
              <a:buChar char="·"/>
            </a:pPr>
            <a:r>
              <a:rPr lang="nl-NL" sz="2400" dirty="0" smtClean="0">
                <a:sym typeface="Wingdings" pitchFamily="2" charset="2"/>
              </a:rPr>
              <a:t>Investeren in de handel om winst te maken</a:t>
            </a:r>
          </a:p>
          <a:p>
            <a:pPr>
              <a:buNone/>
            </a:pPr>
            <a:r>
              <a:rPr lang="nl-NL" sz="2400" dirty="0" smtClean="0">
                <a:sym typeface="Wingdings" pitchFamily="2" charset="2"/>
              </a:rPr>
              <a:t>	</a:t>
            </a:r>
            <a:r>
              <a:rPr lang="nl-NL" sz="2400" b="1" dirty="0" smtClean="0">
                <a:solidFill>
                  <a:schemeClr val="bg1"/>
                </a:solidFill>
                <a:sym typeface="Wingdings" pitchFamily="2" charset="2"/>
              </a:rPr>
              <a:t>= handelskapitalisme</a:t>
            </a:r>
          </a:p>
          <a:p>
            <a:pPr>
              <a:buNone/>
            </a:pPr>
            <a:endParaRPr lang="nl-NL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r>
              <a:rPr lang="nl-NL" sz="2400" b="1" dirty="0" smtClean="0">
                <a:sym typeface="Wingdings" pitchFamily="2" charset="2"/>
              </a:rPr>
              <a:t>Nadeel:</a:t>
            </a:r>
            <a:endParaRPr lang="nl-NL" sz="2400" b="1" dirty="0" smtClean="0"/>
          </a:p>
          <a:p>
            <a:pPr>
              <a:buFont typeface="Symbol" pitchFamily="18" charset="2"/>
              <a:buChar char="·"/>
            </a:pPr>
            <a:r>
              <a:rPr lang="nl-NL" sz="2400" dirty="0" smtClean="0"/>
              <a:t>Veel losse compagnieën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concurrentie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noProof="1" smtClean="0">
                <a:sym typeface="Wingdings" pitchFamily="2" charset="2"/>
              </a:rPr>
              <a:t></a:t>
            </a:r>
            <a:r>
              <a:rPr lang="nl-NL" sz="2400" dirty="0" smtClean="0"/>
              <a:t> hogere inkoopprijzen </a:t>
            </a:r>
          </a:p>
          <a:p>
            <a:pPr>
              <a:buFont typeface="Symbol" pitchFamily="18" charset="2"/>
              <a:buChar char="·"/>
            </a:pPr>
            <a:r>
              <a:rPr lang="nl-NL" sz="2400" dirty="0" smtClean="0"/>
              <a:t>Veel losse compagnieën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concurrentie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noProof="1" smtClean="0">
                <a:sym typeface="Wingdings" pitchFamily="2" charset="2"/>
              </a:rPr>
              <a:t></a:t>
            </a:r>
            <a:r>
              <a:rPr lang="nl-NL" sz="2400" dirty="0" smtClean="0"/>
              <a:t> lagere verkoopprijzen</a:t>
            </a:r>
          </a:p>
        </p:txBody>
      </p:sp>
      <p:pic>
        <p:nvPicPr>
          <p:cNvPr id="4" name="Picture 1027" descr="E:\claudio's zaken\Schoonhovens College 2008-2009\Geschiedenis\Indonesie\hou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161" y="1960240"/>
            <a:ext cx="3048335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ereenigde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ostindische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ompagnie</a:t>
            </a:r>
            <a:endParaRPr lang="nl-N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6169" y="1997213"/>
            <a:ext cx="3827685" cy="3904753"/>
          </a:xfrm>
        </p:spPr>
      </p:pic>
      <p:sp>
        <p:nvSpPr>
          <p:cNvPr id="5" name="Rechthoek 4"/>
          <p:cNvSpPr/>
          <p:nvPr/>
        </p:nvSpPr>
        <p:spPr>
          <a:xfrm>
            <a:off x="3923928" y="1196752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1602</a:t>
            </a:r>
            <a:endParaRPr lang="nl-N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1880" y="332656"/>
            <a:ext cx="40672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</a:t>
            </a:r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ereenigde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nl-N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</a:t>
            </a:r>
            <a:r>
              <a:rPr lang="nl-N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ostindische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nl-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nl-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ompagnie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621360"/>
          </a:xfrm>
        </p:spPr>
        <p:txBody>
          <a:bodyPr>
            <a:normAutofit fontScale="77500" lnSpcReduction="20000"/>
          </a:bodyPr>
          <a:lstStyle/>
          <a:p>
            <a:pPr>
              <a:buFont typeface="Symbol" pitchFamily="18" charset="2"/>
              <a:buChar char="·"/>
            </a:pPr>
            <a:r>
              <a:rPr lang="nl-NL" dirty="0" smtClean="0">
                <a:latin typeface="Arial" charset="0"/>
              </a:rPr>
              <a:t>Vereniging van handelaren: samen sterk</a:t>
            </a:r>
          </a:p>
          <a:p>
            <a:pPr>
              <a:buFont typeface="Symbol" pitchFamily="18" charset="2"/>
              <a:buChar char="·"/>
            </a:pPr>
            <a:r>
              <a:rPr lang="nl-NL" dirty="0" smtClean="0">
                <a:latin typeface="Arial" charset="0"/>
              </a:rPr>
              <a:t>Opgericht door de Staten-Generaal in 1602</a:t>
            </a:r>
          </a:p>
          <a:p>
            <a:pPr>
              <a:buFont typeface="Symbol" pitchFamily="18" charset="2"/>
              <a:buChar char="·"/>
            </a:pPr>
            <a:endParaRPr lang="nl-NL" dirty="0" smtClean="0">
              <a:latin typeface="Arial" charset="0"/>
            </a:endParaRPr>
          </a:p>
          <a:p>
            <a:pPr>
              <a:buNone/>
            </a:pPr>
            <a:r>
              <a:rPr lang="nl-NL" b="1" dirty="0" smtClean="0">
                <a:latin typeface="Arial" charset="0"/>
              </a:rPr>
              <a:t>Twee redenen:</a:t>
            </a:r>
          </a:p>
          <a:p>
            <a:pPr>
              <a:buFont typeface="Symbol" pitchFamily="18" charset="2"/>
              <a:buChar char="·"/>
            </a:pPr>
            <a:r>
              <a:rPr lang="nl-NL" dirty="0" smtClean="0">
                <a:latin typeface="Arial" charset="0"/>
              </a:rPr>
              <a:t>Concurrentie tussen Nederlanders tegengaan</a:t>
            </a:r>
          </a:p>
          <a:p>
            <a:pPr>
              <a:buFont typeface="Symbol" pitchFamily="18" charset="2"/>
              <a:buChar char="·"/>
            </a:pPr>
            <a:r>
              <a:rPr lang="nl-NL" dirty="0" smtClean="0">
                <a:latin typeface="Arial" charset="0"/>
              </a:rPr>
              <a:t>Beter concurreren met buitenland</a:t>
            </a:r>
          </a:p>
          <a:p>
            <a:pPr>
              <a:buFont typeface="Symbol" pitchFamily="18" charset="2"/>
              <a:buChar char="·"/>
            </a:pPr>
            <a:endParaRPr lang="nl-NL" dirty="0" smtClean="0">
              <a:latin typeface="Arial" charset="0"/>
            </a:endParaRPr>
          </a:p>
          <a:p>
            <a:pPr marL="514350" indent="-514350">
              <a:buFont typeface="Wingdings"/>
              <a:buChar char="è"/>
            </a:pPr>
            <a:r>
              <a:rPr lang="nl-NL" dirty="0" smtClean="0">
                <a:latin typeface="Arial" charset="0"/>
              </a:rPr>
              <a:t>Zo werd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concurrentie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nl-NL" dirty="0" smtClean="0">
                <a:latin typeface="Arial" charset="0"/>
              </a:rPr>
              <a:t>be</a:t>
            </a:r>
            <a:r>
              <a:rPr lang="nl-NL" dirty="0" smtClean="0"/>
              <a:t>ë</a:t>
            </a:r>
            <a:r>
              <a:rPr lang="nl-NL" dirty="0" smtClean="0">
                <a:latin typeface="Arial" charset="0"/>
              </a:rPr>
              <a:t>indigd </a:t>
            </a:r>
          </a:p>
          <a:p>
            <a:pPr marL="514350" indent="-514350">
              <a:buFont typeface="Wingdings"/>
              <a:buChar char="è"/>
            </a:pPr>
            <a:r>
              <a:rPr lang="nl-NL" dirty="0" smtClean="0">
                <a:latin typeface="Arial" charset="0"/>
              </a:rPr>
              <a:t>Zo kwam er </a:t>
            </a:r>
            <a:r>
              <a:rPr lang="nl-NL" dirty="0" smtClean="0">
                <a:latin typeface="Arial" charset="0"/>
                <a:cs typeface="Arial" charset="0"/>
              </a:rPr>
              <a:t>éé</a:t>
            </a:r>
            <a:r>
              <a:rPr lang="nl-NL" dirty="0" smtClean="0">
                <a:latin typeface="Arial" charset="0"/>
              </a:rPr>
              <a:t>n sterke onderneming</a:t>
            </a:r>
          </a:p>
          <a:p>
            <a:pPr>
              <a:buNone/>
            </a:pPr>
            <a:endParaRPr lang="nl-NL" dirty="0" smtClean="0">
              <a:latin typeface="Arial" charset="0"/>
            </a:endParaRPr>
          </a:p>
        </p:txBody>
      </p:sp>
      <p:pic>
        <p:nvPicPr>
          <p:cNvPr id="4" name="Picture 2" descr="E:\claudio's zaken\Schoonhovens College 2008-2009\Geschiedenis\Indonesie\149px-VOC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3161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604</Words>
  <Application>Microsoft Office PowerPoint</Application>
  <PresentationFormat>Diavoorstelling (4:3)</PresentationFormat>
  <Paragraphs>165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Edwardian Script ITC</vt:lpstr>
      <vt:lpstr>Symbol</vt:lpstr>
      <vt:lpstr>Wingdings</vt:lpstr>
      <vt:lpstr>Kantoorthema</vt:lpstr>
      <vt:lpstr>Europa en de wereld</vt:lpstr>
      <vt:lpstr>Specerijen</vt:lpstr>
      <vt:lpstr>Europa “ontdekt” Oost-Indië</vt:lpstr>
      <vt:lpstr>Europa “ontdekt” Oost-Indië</vt:lpstr>
      <vt:lpstr>De Duyfken in Oostindië</vt:lpstr>
      <vt:lpstr>Indonesië</vt:lpstr>
      <vt:lpstr>Losse compagnieën </vt:lpstr>
      <vt:lpstr>Vereenigde Oostindische Compagnie</vt:lpstr>
      <vt:lpstr>Vereenigde Oostindische Compagnie</vt:lpstr>
      <vt:lpstr>Routes van de VOC</vt:lpstr>
      <vt:lpstr>V.O.C.-schip</vt:lpstr>
      <vt:lpstr>Monopolie</vt:lpstr>
      <vt:lpstr>Monopolie</vt:lpstr>
      <vt:lpstr>Jan Pieterszoon Coen</vt:lpstr>
      <vt:lpstr>Jan Pieterszoon Coen</vt:lpstr>
      <vt:lpstr>Handel in Azië</vt:lpstr>
      <vt:lpstr>Geoctroyeerde West-Indische Compagnie</vt:lpstr>
      <vt:lpstr>West Indische Compagnie</vt:lpstr>
      <vt:lpstr>De WIC</vt:lpstr>
      <vt:lpstr>De handel in slaven</vt:lpstr>
      <vt:lpstr>Atlantische Driehoekshandel</vt:lpstr>
      <vt:lpstr>De WIC</vt:lpstr>
      <vt:lpstr>Wereldeconomie</vt:lpstr>
      <vt:lpstr>Atlas Major</vt:lpstr>
      <vt:lpstr>Atlas Major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126</cp:revision>
  <dcterms:created xsi:type="dcterms:W3CDTF">2011-09-12T12:30:35Z</dcterms:created>
  <dcterms:modified xsi:type="dcterms:W3CDTF">2016-12-22T14:26:30Z</dcterms:modified>
</cp:coreProperties>
</file>